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7"/>
  </p:notesMasterIdLst>
  <p:sldIdLst>
    <p:sldId id="256" r:id="rId2"/>
    <p:sldId id="275" r:id="rId3"/>
    <p:sldId id="276" r:id="rId4"/>
    <p:sldId id="277" r:id="rId5"/>
    <p:sldId id="280" r:id="rId6"/>
    <p:sldId id="281" r:id="rId7"/>
    <p:sldId id="283" r:id="rId8"/>
    <p:sldId id="284" r:id="rId9"/>
    <p:sldId id="285" r:id="rId10"/>
    <p:sldId id="286" r:id="rId11"/>
    <p:sldId id="287" r:id="rId12"/>
    <p:sldId id="288" r:id="rId13"/>
    <p:sldId id="289" r:id="rId14"/>
    <p:sldId id="273" r:id="rId15"/>
    <p:sldId id="27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793FFD-1E6D-2219-8BD5-D65BFCD08541}" v="223" dt="2023-04-17T00:46:44.7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455"/>
    <p:restoredTop sz="91453"/>
  </p:normalViewPr>
  <p:slideViewPr>
    <p:cSldViewPr snapToGrid="0" snapToObjects="1">
      <p:cViewPr varScale="1">
        <p:scale>
          <a:sx n="83" d="100"/>
          <a:sy n="83" d="100"/>
        </p:scale>
        <p:origin x="23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A668EF-A829-A344-83BD-E9F8AA62AB8D}" type="datetimeFigureOut">
              <a:rPr lang="en-US" smtClean="0"/>
              <a:t>5/1/23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93508B-6481-924A-B9DF-6188556C8F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66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209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36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93508B-6481-924A-B9DF-6188556C8F0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65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22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314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732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45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245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199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792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75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19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61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5/1/23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101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0"/>
            <a:lum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5/1/23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997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rbes.com/sites/mikeozanian/2022/03/24/baseballs-most-valuable-teams-2022-yankees-hit-6-billion-as-new-cba-creates-new-revenue-streams/?sh=244684d600a2" TargetMode="External"/><Relationship Id="rId2" Type="http://schemas.openxmlformats.org/officeDocument/2006/relationships/hyperlink" Target="https://www.forbes.com/sites/maurybrown/2022/04/07/how-major-league-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potrac.com/mlb/payroll/2022/?ref=trending-pag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ngraphs.com/" TargetMode="External"/><Relationship Id="rId2" Type="http://schemas.openxmlformats.org/officeDocument/2006/relationships/hyperlink" Target="https://stathead.com/baseball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7" name="Rectangle 66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71" name="Top Left">
            <a:extLst>
              <a:ext uri="{FF2B5EF4-FFF2-40B4-BE49-F238E27FC236}">
                <a16:creationId xmlns:a16="http://schemas.microsoft.com/office/drawing/2014/main" id="{F99A87B6-0764-47AD-BF24-B54A16F944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C50E14B7-3770-407C-A359-030533E14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4F5BFEC0-D7AC-4F30-9697-1A7804BE7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D47A7E9-69C2-466A-8E0A-1E82502C74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37B64B2C-0074-40A5-AD7B-10234F367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B4EAC4AF-90F7-4D5B-9D52-8B5CC855B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C772208-699E-460A-B31E-D49D3EFE3E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899AB563-7EE7-4EB1-A6C7-E885E47748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A4ABF96-0400-4F13-B053-5AB9AB2902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8EA4C77-7E78-EC4F-B716-D7A755B396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5653" y="744909"/>
            <a:ext cx="4798447" cy="3155419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Predicting MLB Player Performance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7E522D-4B79-4943-9D90-304FB8DDF6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2785" y="4074784"/>
            <a:ext cx="4798446" cy="2054306"/>
          </a:xfrm>
        </p:spPr>
        <p:txBody>
          <a:bodyPr anchor="t">
            <a:normAutofit/>
          </a:bodyPr>
          <a:lstStyle/>
          <a:p>
            <a:pPr algn="l"/>
            <a:r>
              <a:rPr lang="en-US" sz="2200" dirty="0"/>
              <a:t>Mike </a:t>
            </a:r>
            <a:r>
              <a:rPr lang="en-US" sz="2200" dirty="0" err="1"/>
              <a:t>Ogrysko</a:t>
            </a:r>
          </a:p>
          <a:p>
            <a:pPr algn="l"/>
            <a:r>
              <a:rPr lang="en-US" sz="2200" dirty="0"/>
              <a:t>May 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CF6DAF-81DC-0D40-8C3F-930C8C49759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rcRect l="19850" r="19849" b="-1"/>
          <a:stretch/>
        </p:blipFill>
        <p:spPr>
          <a:xfrm>
            <a:off x="5996628" y="10"/>
            <a:ext cx="6195372" cy="6857990"/>
          </a:xfrm>
          <a:prstGeom prst="rect">
            <a:avLst/>
          </a:prstGeom>
        </p:spPr>
      </p:pic>
      <p:grpSp>
        <p:nvGrpSpPr>
          <p:cNvPr id="81" name="Cross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937192" y="3369564"/>
            <a:ext cx="118872" cy="118872"/>
            <a:chOff x="1175347" y="3733800"/>
            <a:chExt cx="118872" cy="118872"/>
          </a:xfrm>
        </p:grpSpPr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85" name="Bottom Right">
            <a:extLst>
              <a:ext uri="{FF2B5EF4-FFF2-40B4-BE49-F238E27FC236}">
                <a16:creationId xmlns:a16="http://schemas.microsoft.com/office/drawing/2014/main" id="{EE8A2E90-75F0-4F59-AE03-FE737F410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86" name="Graphic 157">
              <a:extLst>
                <a:ext uri="{FF2B5EF4-FFF2-40B4-BE49-F238E27FC236}">
                  <a16:creationId xmlns:a16="http://schemas.microsoft.com/office/drawing/2014/main" id="{291613E8-1172-4437-97E9-F15A2956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CE1404A3-DA0A-451F-80F9-341A4001020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6D9F30DE-11BA-476B-B25D-CED39DBB6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253755C4-9D54-4D38-856A-7D1D31BC46F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F2D176F7-5471-4C65-B496-F05544AF39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E3541E62-142A-4078-8B35-723AF8B137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B2037584-8C21-4B8F-9EC5-5F978F32ED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318287BF-F368-4F91-A36C-A729B478EF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54A80ED-1507-4424-AE0D-E8B52DAC01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3396917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3AB6D45-34C4-BC98-3178-0AD05A7454CC}"/>
              </a:ext>
            </a:extLst>
          </p:cNvPr>
          <p:cNvSpPr/>
          <p:nvPr/>
        </p:nvSpPr>
        <p:spPr>
          <a:xfrm>
            <a:off x="294467" y="1580827"/>
            <a:ext cx="11592733" cy="514543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21846F-263F-952B-6502-3F06A8001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412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Players Exceeding 2022 WAR - Pitchers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DC072E7-AC81-3733-A86B-8F0D05D47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74" y="2008496"/>
            <a:ext cx="4287261" cy="424403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F178C79-5E75-7894-5FEC-C43761EF3D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8621" y="1726048"/>
            <a:ext cx="6671028" cy="48443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59087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6209D-EC67-8041-57EF-A349A934E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Evaluating Regression Models to Predict 2023 WAR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9430F0-AC28-F0BD-E3EA-472834FFA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Subset of 37 of the dataset’s features</a:t>
            </a:r>
          </a:p>
          <a:p>
            <a:r>
              <a:rPr lang="en-US" dirty="0"/>
              <a:t>14,768 individual player seasons for training</a:t>
            </a:r>
          </a:p>
          <a:p>
            <a:r>
              <a:rPr lang="en-US" dirty="0"/>
              <a:t>Multiple linear regression and lasso regression</a:t>
            </a:r>
          </a:p>
        </p:txBody>
      </p:sp>
    </p:spTree>
    <p:extLst>
      <p:ext uri="{BB962C8B-B14F-4D97-AF65-F5344CB8AC3E}">
        <p14:creationId xmlns:p14="http://schemas.microsoft.com/office/powerpoint/2010/main" val="2948401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F71A3-0188-A93E-FA22-34680BD10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Results: Evaluating Regression Models to Predict 2023 WAR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300BE195-CF2A-F0C1-DB95-522766799A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8883831"/>
              </p:ext>
            </p:extLst>
          </p:nvPr>
        </p:nvGraphicFramePr>
        <p:xfrm>
          <a:off x="619760" y="1808163"/>
          <a:ext cx="10952480" cy="46177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{F5AB1C69-6EDB-4FF4-983F-18BD219EF322}</a:tableStyleId>
              </a:tblPr>
              <a:tblGrid>
                <a:gridCol w="4666708">
                  <a:extLst>
                    <a:ext uri="{9D8B030D-6E8A-4147-A177-3AD203B41FA5}">
                      <a16:colId xmlns:a16="http://schemas.microsoft.com/office/drawing/2014/main" val="56635455"/>
                    </a:ext>
                  </a:extLst>
                </a:gridCol>
                <a:gridCol w="2677273">
                  <a:extLst>
                    <a:ext uri="{9D8B030D-6E8A-4147-A177-3AD203B41FA5}">
                      <a16:colId xmlns:a16="http://schemas.microsoft.com/office/drawing/2014/main" val="2469271946"/>
                    </a:ext>
                  </a:extLst>
                </a:gridCol>
                <a:gridCol w="3608499">
                  <a:extLst>
                    <a:ext uri="{9D8B030D-6E8A-4147-A177-3AD203B41FA5}">
                      <a16:colId xmlns:a16="http://schemas.microsoft.com/office/drawing/2014/main" val="28279547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All-Subsets Multiple Linear Regression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dirty="0"/>
                        <a:t>Lasso Regression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4554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Uses 9 features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Uses 28 features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02340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Age                            -0.1378358</a:t>
                      </a:r>
                    </a:p>
                    <a:p>
                      <a:r>
                        <a:rPr lang="en-US" sz="1600" dirty="0"/>
                        <a:t>X1B                            -0.0031971</a:t>
                      </a:r>
                    </a:p>
                    <a:p>
                      <a:r>
                        <a:rPr lang="en-US" sz="1600" dirty="0"/>
                        <a:t>SB                                0.0085434</a:t>
                      </a:r>
                    </a:p>
                    <a:p>
                      <a:r>
                        <a:rPr lang="en-US" sz="1600" dirty="0"/>
                        <a:t>BB                                0.0035137</a:t>
                      </a:r>
                    </a:p>
                    <a:p>
                      <a:r>
                        <a:rPr lang="en-US" sz="1600" b="1" dirty="0" err="1"/>
                        <a:t>Max_WAR</a:t>
                      </a:r>
                      <a:r>
                        <a:rPr lang="en-US" sz="1600" b="1" dirty="0"/>
                        <a:t>                 0.3448804</a:t>
                      </a:r>
                    </a:p>
                    <a:p>
                      <a:r>
                        <a:rPr lang="en-US" sz="1600" dirty="0" err="1"/>
                        <a:t>Max_WAR_Age</a:t>
                      </a:r>
                      <a:r>
                        <a:rPr lang="en-US" sz="1600" dirty="0"/>
                        <a:t>         0.0836675</a:t>
                      </a:r>
                    </a:p>
                    <a:p>
                      <a:r>
                        <a:rPr lang="en-US" sz="1600" dirty="0" err="1"/>
                        <a:t>Pos_Cat</a:t>
                      </a:r>
                      <a:r>
                        <a:rPr lang="en-US" sz="1600" dirty="0"/>
                        <a:t>                      -0.0258308</a:t>
                      </a:r>
                    </a:p>
                    <a:p>
                      <a:r>
                        <a:rPr lang="en-US" sz="1600" b="1" dirty="0" err="1"/>
                        <a:t>Prev_WAR_Class</a:t>
                      </a:r>
                      <a:r>
                        <a:rPr lang="en-US" sz="1600" b="1" dirty="0"/>
                        <a:t>     0.1121132</a:t>
                      </a:r>
                    </a:p>
                    <a:p>
                      <a:r>
                        <a:rPr lang="en-US" sz="1600" b="1" dirty="0" err="1"/>
                        <a:t>war_season</a:t>
                      </a:r>
                      <a:r>
                        <a:rPr lang="en-US" sz="1600" b="1" dirty="0"/>
                        <a:t>               0.3154692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dirty="0"/>
                        <a:t>Age        -1.377544e-01</a:t>
                      </a:r>
                    </a:p>
                    <a:p>
                      <a:r>
                        <a:rPr lang="en-US" sz="1600" dirty="0"/>
                        <a:t>Team       1.106992e-03</a:t>
                      </a:r>
                    </a:p>
                    <a:p>
                      <a:r>
                        <a:rPr lang="en-US" sz="1600" dirty="0"/>
                        <a:t>Lg           -8.136508e-02</a:t>
                      </a:r>
                    </a:p>
                    <a:p>
                      <a:r>
                        <a:rPr lang="en-US" sz="1600" dirty="0"/>
                        <a:t>G             -1.991968e-03</a:t>
                      </a:r>
                    </a:p>
                    <a:p>
                      <a:r>
                        <a:rPr lang="en-US" sz="1600" dirty="0"/>
                        <a:t>R               3.345554e-03</a:t>
                      </a:r>
                    </a:p>
                    <a:p>
                      <a:r>
                        <a:rPr lang="en-US" sz="1600" dirty="0"/>
                        <a:t>X1B         -5.489239e-03</a:t>
                      </a:r>
                    </a:p>
                    <a:p>
                      <a:r>
                        <a:rPr lang="en-US" sz="1600" dirty="0"/>
                        <a:t>X3B          1.599239e-02</a:t>
                      </a:r>
                    </a:p>
                    <a:p>
                      <a:r>
                        <a:rPr lang="en-US" sz="1600" dirty="0"/>
                        <a:t>SB             7.535503e-03</a:t>
                      </a:r>
                    </a:p>
                    <a:p>
                      <a:r>
                        <a:rPr lang="en-US" sz="1600" dirty="0"/>
                        <a:t>CS             4.175393e-03</a:t>
                      </a:r>
                    </a:p>
                    <a:p>
                      <a:r>
                        <a:rPr lang="en-US" sz="1600" dirty="0"/>
                        <a:t>BB             3.081557e-03</a:t>
                      </a:r>
                    </a:p>
                    <a:p>
                      <a:r>
                        <a:rPr lang="en-US" sz="1600" dirty="0"/>
                        <a:t>SO           -2.425328e-03</a:t>
                      </a:r>
                    </a:p>
                    <a:p>
                      <a:r>
                        <a:rPr lang="en-US" sz="1600" dirty="0"/>
                        <a:t>OPS+      -2.624548e-05</a:t>
                      </a:r>
                    </a:p>
                    <a:p>
                      <a:r>
                        <a:rPr lang="en-US" sz="1600" dirty="0"/>
                        <a:t>GIDP        7.257722e-03</a:t>
                      </a:r>
                    </a:p>
                    <a:p>
                      <a:r>
                        <a:rPr lang="en-US" sz="1600" dirty="0"/>
                        <a:t>HBP        -3.519761e-03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SH                              -9.377933e-03</a:t>
                      </a:r>
                    </a:p>
                    <a:p>
                      <a:r>
                        <a:rPr lang="en-US" sz="1600" dirty="0"/>
                        <a:t>SF                               -2.977418e-03</a:t>
                      </a:r>
                    </a:p>
                    <a:p>
                      <a:r>
                        <a:rPr lang="en-US" sz="1600" dirty="0"/>
                        <a:t>IBB                              3.179217e-03</a:t>
                      </a:r>
                    </a:p>
                    <a:p>
                      <a:r>
                        <a:rPr lang="en-US" sz="1600" dirty="0" err="1"/>
                        <a:t>Prev_WAR</a:t>
                      </a:r>
                      <a:r>
                        <a:rPr lang="en-US" sz="1600" dirty="0"/>
                        <a:t>                  2.326947e-02</a:t>
                      </a:r>
                    </a:p>
                    <a:p>
                      <a:r>
                        <a:rPr lang="en-US" sz="1600" b="1" dirty="0" err="1"/>
                        <a:t>Max_WAR</a:t>
                      </a:r>
                      <a:r>
                        <a:rPr lang="en-US" sz="1600" b="1" dirty="0"/>
                        <a:t>                  3.420188e-01</a:t>
                      </a:r>
                    </a:p>
                    <a:p>
                      <a:r>
                        <a:rPr lang="en-US" sz="1600" dirty="0" err="1"/>
                        <a:t>Max_WAR_Age</a:t>
                      </a:r>
                      <a:r>
                        <a:rPr lang="en-US" sz="1600" dirty="0"/>
                        <a:t>         8.169166e-02</a:t>
                      </a:r>
                    </a:p>
                    <a:p>
                      <a:r>
                        <a:rPr lang="en-US" sz="1600" dirty="0" err="1"/>
                        <a:t>Pos_Cat</a:t>
                      </a:r>
                      <a:r>
                        <a:rPr lang="en-US" sz="1600" dirty="0"/>
                        <a:t>                      -3.040163e-02</a:t>
                      </a:r>
                    </a:p>
                    <a:p>
                      <a:r>
                        <a:rPr lang="en-US" sz="1600" dirty="0" err="1"/>
                        <a:t>Season_WAR_Class</a:t>
                      </a:r>
                      <a:r>
                        <a:rPr lang="en-US" sz="1600" dirty="0"/>
                        <a:t>  9.620339e-02</a:t>
                      </a:r>
                    </a:p>
                    <a:p>
                      <a:r>
                        <a:rPr lang="en-US" sz="1600" dirty="0" err="1"/>
                        <a:t>Prev_WAR_Class</a:t>
                      </a:r>
                      <a:r>
                        <a:rPr lang="en-US" sz="1600" dirty="0"/>
                        <a:t>       8.085892e-02</a:t>
                      </a:r>
                    </a:p>
                    <a:p>
                      <a:r>
                        <a:rPr lang="en-US" sz="1600" dirty="0" err="1"/>
                        <a:t>Team_WL</a:t>
                      </a:r>
                      <a:r>
                        <a:rPr lang="en-US" sz="1600" dirty="0"/>
                        <a:t>                  -1.962469e-02</a:t>
                      </a:r>
                    </a:p>
                    <a:p>
                      <a:r>
                        <a:rPr lang="en-US" sz="1600" b="1" dirty="0" err="1"/>
                        <a:t>Games_played</a:t>
                      </a:r>
                      <a:r>
                        <a:rPr lang="en-US" sz="1600" b="1" dirty="0"/>
                        <a:t>          5.270588e-01</a:t>
                      </a:r>
                    </a:p>
                    <a:p>
                      <a:r>
                        <a:rPr lang="en-US" sz="1600" b="1" dirty="0" err="1"/>
                        <a:t>war_season</a:t>
                      </a:r>
                      <a:r>
                        <a:rPr lang="en-US" sz="1600" b="1" dirty="0"/>
                        <a:t>                1.837680e-01</a:t>
                      </a:r>
                    </a:p>
                    <a:p>
                      <a:r>
                        <a:rPr lang="en-US" sz="1600" dirty="0" err="1"/>
                        <a:t>player_season</a:t>
                      </a:r>
                      <a:r>
                        <a:rPr lang="en-US" sz="1600" dirty="0"/>
                        <a:t>           1.019062e-06</a:t>
                      </a:r>
                    </a:p>
                    <a:p>
                      <a:r>
                        <a:rPr lang="en-US" sz="1600" b="1" dirty="0" err="1"/>
                        <a:t>war_corr</a:t>
                      </a:r>
                      <a:r>
                        <a:rPr lang="en-US" sz="1600" b="1" dirty="0"/>
                        <a:t>                     3.289656e-01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83289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Adjusted R</a:t>
                      </a:r>
                      <a:r>
                        <a:rPr lang="en-US" sz="1600" baseline="30000" dirty="0"/>
                        <a:t>2</a:t>
                      </a:r>
                      <a:r>
                        <a:rPr lang="en-US" sz="1600" dirty="0"/>
                        <a:t>: 0.5067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dirty="0"/>
                        <a:t>R</a:t>
                      </a:r>
                      <a:r>
                        <a:rPr lang="en-US" sz="1600" baseline="30000" dirty="0"/>
                        <a:t>2</a:t>
                      </a:r>
                      <a:r>
                        <a:rPr lang="en-US" sz="1600" dirty="0"/>
                        <a:t>: 0.5099058 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35746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9582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FFBE6-E2E1-9D5B-A159-DB973599D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120B0-186F-44C9-2849-B1C18F3E1D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Peak ages differ by position; range from 26 to 30 with DH as the outlier</a:t>
            </a:r>
          </a:p>
          <a:p>
            <a:r>
              <a:rPr lang="en-US" dirty="0"/>
              <a:t>Binary classification – 20/45 batters and 21/36 pitchers predicted to exceed 2022 WAR in 2023</a:t>
            </a:r>
          </a:p>
          <a:p>
            <a:pPr lvl="1"/>
            <a:r>
              <a:rPr lang="en-US" dirty="0"/>
              <a:t>Random Forest algorithm 97% &amp; 98% accuracies on classification</a:t>
            </a:r>
          </a:p>
          <a:p>
            <a:r>
              <a:rPr lang="en-US" dirty="0"/>
              <a:t>Lasso regression R</a:t>
            </a:r>
            <a:r>
              <a:rPr lang="en-US" baseline="30000" dirty="0"/>
              <a:t>2</a:t>
            </a:r>
            <a:r>
              <a:rPr lang="en-US" dirty="0"/>
              <a:t> exceeded Multiple Linear Regression for predicting 2023 WAR</a:t>
            </a:r>
          </a:p>
          <a:p>
            <a:pPr lvl="1"/>
            <a:r>
              <a:rPr lang="en-US" dirty="0"/>
              <a:t>Explaining 50.99058% of the variation of the response values of the training data</a:t>
            </a:r>
          </a:p>
          <a:p>
            <a:pPr lvl="1"/>
            <a:r>
              <a:rPr lang="en-US" dirty="0"/>
              <a:t>Lasso regression could be a good starting point for building a model to predict WAR</a:t>
            </a:r>
          </a:p>
        </p:txBody>
      </p:sp>
    </p:spTree>
    <p:extLst>
      <p:ext uri="{BB962C8B-B14F-4D97-AF65-F5344CB8AC3E}">
        <p14:creationId xmlns:p14="http://schemas.microsoft.com/office/powerpoint/2010/main" val="23264323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96" name="Top Left">
            <a:extLst>
              <a:ext uri="{FF2B5EF4-FFF2-40B4-BE49-F238E27FC236}">
                <a16:creationId xmlns:a16="http://schemas.microsoft.com/office/drawing/2014/main" id="{FADD1535-ED83-48B3-8EB1-671A080F09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E70C64DB-421C-4FFD-8EB1-A7D1A5DC1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5C04BFFB-0C30-49E1-B4F0-2435312199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368C7354-F4EF-4BC5-BF44-01614E0B93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145981B8-FB15-43E7-B1CE-AE4A5E9B1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5F05D22-2B12-4452-A804-346878D55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7B26EE6B-DF99-4B8A-8859-82A92A598A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E8FB053-1663-44BA-8128-0C19BD762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75E5E4F4-4EE0-49E3-98E5-F1E2BB91A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64" name="Title 1">
            <a:extLst>
              <a:ext uri="{FF2B5EF4-FFF2-40B4-BE49-F238E27FC236}">
                <a16:creationId xmlns:a16="http://schemas.microsoft.com/office/drawing/2014/main" id="{0FAAABA8-68DF-6545-AFB7-4DA5502F0960}"/>
              </a:ext>
            </a:extLst>
          </p:cNvPr>
          <p:cNvSpPr txBox="1">
            <a:spLocks/>
          </p:cNvSpPr>
          <p:nvPr/>
        </p:nvSpPr>
        <p:spPr>
          <a:xfrm>
            <a:off x="1191614" y="1440054"/>
            <a:ext cx="4784945" cy="26105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83E60DDE-02D5-F948-9ECE-ED3CDE319D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11200"/>
                    </a14:imgEffect>
                    <a14:imgEffect>
                      <a14:saturation sat="300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</a:extLst>
          </a:blip>
          <a:srcRect l="11385" r="28541"/>
          <a:stretch/>
        </p:blipFill>
        <p:spPr>
          <a:xfrm>
            <a:off x="5996628" y="10"/>
            <a:ext cx="6195372" cy="6857990"/>
          </a:xfrm>
          <a:prstGeom prst="rect">
            <a:avLst/>
          </a:prstGeom>
        </p:spPr>
      </p:pic>
      <p:grpSp>
        <p:nvGrpSpPr>
          <p:cNvPr id="106" name="Bottom Right">
            <a:extLst>
              <a:ext uri="{FF2B5EF4-FFF2-40B4-BE49-F238E27FC236}">
                <a16:creationId xmlns:a16="http://schemas.microsoft.com/office/drawing/2014/main" id="{01081332-6CA1-49C2-A979-7709509AD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107" name="Graphic 157">
              <a:extLst>
                <a:ext uri="{FF2B5EF4-FFF2-40B4-BE49-F238E27FC236}">
                  <a16:creationId xmlns:a16="http://schemas.microsoft.com/office/drawing/2014/main" id="{826B0664-73BC-4FCB-A447-57F7F67647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23242A3E-DBD8-44D5-930F-DA776CA069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F331C242-2FF0-40D4-BF95-4A27680F26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B500FE3B-EB2C-4A5D-ABA7-35137B2BA5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6E1EA3BF-3A9F-4CD0-9640-6FF67F4430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id="{17F4411F-5B81-451C-A006-8754E1618A9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id="{4E4D64BD-20E2-44CF-AEB4-A87A43376B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id="{0B309630-6603-4319-BAB8-93102ABEB3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F540FCD4-859A-4602-9CBC-C697E3877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8870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D7EB9-6AC1-CDCE-1EDD-046B1A615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References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75DC54-8DDD-9A97-3175-C4D69D130F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Brown, M. (2022, Apr 7). How Major League Baseball could crack $11 billion in revenues in 2022. Forbes. </a:t>
            </a:r>
            <a:r>
              <a:rPr lang="en-US" dirty="0">
                <a:ea typeface="+mn-lt"/>
                <a:cs typeface="+mn-lt"/>
                <a:hlinkClick r:id="rId2"/>
              </a:rPr>
              <a:t>https://www.forbes.com/sites/maurybrown/2022/04/07/how-major-league-</a:t>
            </a:r>
            <a:r>
              <a:rPr lang="en-US" dirty="0">
                <a:ea typeface="+mn-lt"/>
                <a:cs typeface="+mn-lt"/>
              </a:rPr>
              <a:t> baseball-could-crack-11-billion-in-revenues-in-2022/?</a:t>
            </a:r>
            <a:r>
              <a:rPr lang="en-US" dirty="0" err="1">
                <a:ea typeface="+mn-lt"/>
                <a:cs typeface="+mn-lt"/>
              </a:rPr>
              <a:t>sh</a:t>
            </a:r>
            <a:r>
              <a:rPr lang="en-US" dirty="0">
                <a:ea typeface="+mn-lt"/>
                <a:cs typeface="+mn-lt"/>
              </a:rPr>
              <a:t>=68098b77f63a 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Castrovince</a:t>
            </a:r>
            <a:r>
              <a:rPr lang="en-US" dirty="0">
                <a:ea typeface="+mn-lt"/>
                <a:cs typeface="+mn-lt"/>
              </a:rPr>
              <a:t>, A. (2020). A fan’s guide to baseball analytics. Sports Publishing. 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Ozanian, M. &amp; Teitelbaum, J. (2022, Mar 24). Baseball’s most valuable teams 2022: Yankees hit $6 billion as new CBA creates new revenue streams. Forbes. </a:t>
            </a:r>
            <a:r>
              <a:rPr lang="en-US" dirty="0">
                <a:ea typeface="+mn-lt"/>
                <a:cs typeface="+mn-lt"/>
                <a:hlinkClick r:id="rId3"/>
              </a:rPr>
              <a:t>https://www.forbes.com/sites/mikeozanian/2022/03/24/baseballs-most-valuable-teams-2022-yankees-hit-6-billion-as-new-cba-creates-new-revenue-streams/?sh=244684d600a2</a:t>
            </a:r>
            <a:r>
              <a:rPr lang="en-US" dirty="0">
                <a:ea typeface="+mn-lt"/>
                <a:cs typeface="+mn-lt"/>
              </a:rPr>
              <a:t>  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Spotrac</a:t>
            </a:r>
            <a:r>
              <a:rPr lang="en-US" dirty="0">
                <a:ea typeface="+mn-lt"/>
                <a:cs typeface="+mn-lt"/>
              </a:rPr>
              <a:t>. (2022). MLB team payroll tracker. </a:t>
            </a:r>
            <a:r>
              <a:rPr lang="en-US" dirty="0">
                <a:ea typeface="+mn-lt"/>
                <a:cs typeface="+mn-lt"/>
                <a:hlinkClick r:id="rId4"/>
              </a:rPr>
              <a:t>https://www.spotrac.com/mlb/payroll/2022/?ref=trending-pages</a:t>
            </a:r>
            <a:r>
              <a:rPr lang="en-US" dirty="0">
                <a:ea typeface="+mn-lt"/>
                <a:cs typeface="+mn-lt"/>
              </a:rPr>
              <a:t> </a:t>
            </a:r>
            <a:endParaRPr lang="en-US"/>
          </a:p>
          <a:p>
            <a:r>
              <a:rPr lang="en-US" dirty="0">
                <a:ea typeface="+mn-lt"/>
                <a:cs typeface="+mn-lt"/>
              </a:rPr>
              <a:t>Presentation images: Getty Images/Ringer illustration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78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B0D90F-4C90-4A62-D50A-93D68E9EF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Project Motivation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BE8BC3-95CC-6B40-A8CF-8A7B23373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MLB nearing $11 billion in gross </a:t>
            </a:r>
            <a:r>
              <a:rPr lang="en-US">
                <a:ea typeface="+mn-lt"/>
                <a:cs typeface="+mn-lt"/>
              </a:rPr>
              <a:t>revenues (</a:t>
            </a:r>
            <a:r>
              <a:rPr lang="en-US" dirty="0">
                <a:ea typeface="+mn-lt"/>
                <a:cs typeface="+mn-lt"/>
              </a:rPr>
              <a:t>Brown, 2022) 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Average value of a team is $2 billion (Ozanian &amp; Teitelbaum, 2022) 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Team payrolls range from $61 million to $282 million (</a:t>
            </a:r>
            <a:r>
              <a:rPr lang="en-US" dirty="0" err="1">
                <a:ea typeface="+mn-lt"/>
                <a:cs typeface="+mn-lt"/>
              </a:rPr>
              <a:t>Spotrac</a:t>
            </a:r>
            <a:r>
              <a:rPr lang="en-US" dirty="0">
                <a:ea typeface="+mn-lt"/>
                <a:cs typeface="+mn-lt"/>
              </a:rPr>
              <a:t>, 2022) 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Reliance on data and analytics for on-field product 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Teams generate metrics to project player performance to create rosters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392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6072F-5F91-9EBC-32F7-EEE39E7BC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Research Areas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3FB1B-8374-4DDA-7FFC-A3E049FAA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Estimated peak player age at each position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Binary classification to determine players that will exceed their 2022 performance</a:t>
            </a:r>
            <a:endParaRPr lang="en-US" dirty="0"/>
          </a:p>
          <a:p>
            <a:r>
              <a:rPr lang="en-US" dirty="0">
                <a:latin typeface="Avenir Next LT Pro"/>
                <a:ea typeface="+mn-lt"/>
                <a:cs typeface="Times New Roman"/>
              </a:rPr>
              <a:t>Evaluation of two regression models to predict future performance</a:t>
            </a:r>
            <a:endParaRPr lang="en-US" dirty="0"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7001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6072F-5F91-9EBC-32F7-EEE39E7BC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Posterama"/>
              </a:rPr>
              <a:t>Measuring Player Performance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F3FB1B-8374-4DDA-7FFC-A3E049FAA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7468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Wins Above Replacement (WAR)</a:t>
            </a:r>
            <a:endParaRPr lang="en-US" dirty="0"/>
          </a:p>
          <a:p>
            <a:pPr lvl="1"/>
            <a:r>
              <a:rPr lang="en-US" dirty="0">
                <a:ea typeface="+mn-lt"/>
                <a:cs typeface="+mn-lt"/>
              </a:rPr>
              <a:t>Number of team wins that a player represents when compared to a replacement player at the same position 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F11B973-5912-66A6-DE39-8505DC136F8A}"/>
              </a:ext>
            </a:extLst>
          </p:cNvPr>
          <p:cNvSpPr txBox="1"/>
          <p:nvPr/>
        </p:nvSpPr>
        <p:spPr>
          <a:xfrm>
            <a:off x="1070128" y="6490313"/>
            <a:ext cx="87630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 i="1" dirty="0">
                <a:ea typeface="+mn-lt"/>
                <a:cs typeface="+mn-lt"/>
              </a:rPr>
              <a:t>A Fan’s Guide to Baseball Analytics (pp. 189-191) by A. </a:t>
            </a:r>
            <a:r>
              <a:rPr lang="en-US" sz="1600" i="1" dirty="0" err="1">
                <a:ea typeface="+mn-lt"/>
                <a:cs typeface="+mn-lt"/>
              </a:rPr>
              <a:t>Castrovince</a:t>
            </a:r>
            <a:r>
              <a:rPr lang="en-US" sz="1600" i="1" dirty="0">
                <a:ea typeface="+mn-lt"/>
                <a:cs typeface="+mn-lt"/>
              </a:rPr>
              <a:t>, 2020. </a:t>
            </a:r>
            <a:endParaRPr lang="en-US" sz="1600" i="1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45A4DB9-4366-2659-EBE3-81CEE3C3B0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7898959"/>
              </p:ext>
            </p:extLst>
          </p:nvPr>
        </p:nvGraphicFramePr>
        <p:xfrm>
          <a:off x="7964853" y="2959100"/>
          <a:ext cx="3571062" cy="296672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{F5AB1C69-6EDB-4FF4-983F-18BD219EF322}</a:tableStyleId>
              </a:tblPr>
              <a:tblGrid>
                <a:gridCol w="2173186">
                  <a:extLst>
                    <a:ext uri="{9D8B030D-6E8A-4147-A177-3AD203B41FA5}">
                      <a16:colId xmlns:a16="http://schemas.microsoft.com/office/drawing/2014/main" val="719959905"/>
                    </a:ext>
                  </a:extLst>
                </a:gridCol>
                <a:gridCol w="1397876">
                  <a:extLst>
                    <a:ext uri="{9D8B030D-6E8A-4147-A177-3AD203B41FA5}">
                      <a16:colId xmlns:a16="http://schemas.microsoft.com/office/drawing/2014/main" val="22366751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Quality of 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5327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MVP 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 or higher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15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Superstar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6-8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813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All-Star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4-6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798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Solid Regular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2-4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38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Role Player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31690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Bench 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53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Triple A Material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 or below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00550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CBCCF35C-CA5A-8F5D-A3F6-4609F265F0EB}"/>
              </a:ext>
            </a:extLst>
          </p:cNvPr>
          <p:cNvSpPr txBox="1"/>
          <p:nvPr/>
        </p:nvSpPr>
        <p:spPr>
          <a:xfrm>
            <a:off x="838200" y="3249305"/>
            <a:ext cx="7340600" cy="276453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>
                <a:solidFill>
                  <a:schemeClr val="tx2"/>
                </a:solidFill>
                <a:ea typeface="+mn-lt"/>
                <a:cs typeface="+mn-lt"/>
              </a:defRPr>
            </a:lvl1pPr>
            <a:lvl2pPr marL="685800" indent="-228600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>
                <a:solidFill>
                  <a:schemeClr val="tx2"/>
                </a:solidFill>
              </a:defRPr>
            </a:lvl2pPr>
            <a:lvl3pPr marL="1143000" indent="-228600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>
                <a:solidFill>
                  <a:schemeClr val="tx2"/>
                </a:solidFill>
              </a:defRPr>
            </a:lvl3pPr>
            <a:lvl4pPr marL="1600200" indent="-228600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>
                <a:solidFill>
                  <a:schemeClr val="tx2"/>
                </a:solidFill>
              </a:defRPr>
            </a:lvl4pPr>
            <a:lvl5pPr marL="2057400" indent="-228600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>
                <a:solidFill>
                  <a:schemeClr val="tx2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Example: </a:t>
            </a:r>
          </a:p>
          <a:p>
            <a:pPr lvl="1"/>
            <a:r>
              <a:rPr lang="en-US" dirty="0"/>
              <a:t>Team of only minor league players estimated to win 48 games </a:t>
            </a:r>
          </a:p>
          <a:p>
            <a:pPr lvl="1"/>
            <a:r>
              <a:rPr lang="en-US" dirty="0"/>
              <a:t>Player from the team replaced with a free agent and team wins jump to 54 </a:t>
            </a:r>
          </a:p>
          <a:p>
            <a:pPr lvl="1"/>
            <a:r>
              <a:rPr lang="en-US" dirty="0"/>
              <a:t>New player’s WAR is 6 </a:t>
            </a:r>
          </a:p>
        </p:txBody>
      </p:sp>
    </p:spTree>
    <p:extLst>
      <p:ext uri="{BB962C8B-B14F-4D97-AF65-F5344CB8AC3E}">
        <p14:creationId xmlns:p14="http://schemas.microsoft.com/office/powerpoint/2010/main" val="814448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A49CE-E6A9-1382-3D0B-283475F08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Research Platform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2E1195-01B3-B8C1-48FD-68B395FCC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Data compiled from </a:t>
            </a:r>
            <a:r>
              <a:rPr lang="en-US" dirty="0" err="1"/>
              <a:t>Stathead</a:t>
            </a:r>
            <a:r>
              <a:rPr lang="en-US" dirty="0"/>
              <a:t> Baseball (</a:t>
            </a:r>
            <a:r>
              <a:rPr lang="en-US" dirty="0">
                <a:hlinkClick r:id="rId2"/>
              </a:rPr>
              <a:t>https://stathead.com/baseball/</a:t>
            </a:r>
            <a:r>
              <a:rPr lang="en-US" dirty="0"/>
              <a:t>) and FanGraphs (</a:t>
            </a:r>
            <a:r>
              <a:rPr lang="en-US" dirty="0">
                <a:hlinkClick r:id="rId3"/>
              </a:rPr>
              <a:t>https://www.fangraphs.com/</a:t>
            </a:r>
            <a:r>
              <a:rPr lang="en-US" dirty="0"/>
              <a:t>) from 1980 onwards</a:t>
            </a:r>
          </a:p>
          <a:p>
            <a:r>
              <a:rPr lang="en-US" dirty="0"/>
              <a:t>Exported as a series of CSV files -&gt; merged -&gt; cleaned -&gt; transformed using Python in </a:t>
            </a:r>
            <a:r>
              <a:rPr lang="en-US" dirty="0" err="1"/>
              <a:t>Jupyter</a:t>
            </a:r>
            <a:r>
              <a:rPr lang="en-US" dirty="0"/>
              <a:t> Notebooks</a:t>
            </a:r>
          </a:p>
          <a:p>
            <a:r>
              <a:rPr lang="en-US" dirty="0"/>
              <a:t>Python used for identifying peak age at each position and binary classification</a:t>
            </a:r>
          </a:p>
          <a:p>
            <a:pPr lvl="1"/>
            <a:r>
              <a:rPr lang="en-US" dirty="0"/>
              <a:t>Libraries used included: Pandas, </a:t>
            </a:r>
            <a:r>
              <a:rPr lang="en-US" dirty="0" err="1"/>
              <a:t>Numpy</a:t>
            </a:r>
            <a:r>
              <a:rPr lang="en-US" dirty="0"/>
              <a:t>, Matplotlib, Seaborn, and </a:t>
            </a:r>
            <a:r>
              <a:rPr lang="en-US" dirty="0" err="1"/>
              <a:t>Sklearn</a:t>
            </a:r>
            <a:endParaRPr lang="en-US" dirty="0"/>
          </a:p>
          <a:p>
            <a:r>
              <a:rPr lang="en-US" dirty="0"/>
              <a:t>R used for evaluation of multiple linear and lasso regressions</a:t>
            </a:r>
          </a:p>
        </p:txBody>
      </p:sp>
    </p:spTree>
    <p:extLst>
      <p:ext uri="{BB962C8B-B14F-4D97-AF65-F5344CB8AC3E}">
        <p14:creationId xmlns:p14="http://schemas.microsoft.com/office/powerpoint/2010/main" val="424477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DC713E7-32D4-9779-4721-C9A9EB1B1A3C}"/>
              </a:ext>
            </a:extLst>
          </p:cNvPr>
          <p:cNvSpPr/>
          <p:nvPr/>
        </p:nvSpPr>
        <p:spPr>
          <a:xfrm>
            <a:off x="7947187" y="1872120"/>
            <a:ext cx="3955512" cy="4048232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6847C8-4813-8420-BBE6-951EF086D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Estimated Peak Player Ages by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3E7AE-4EF3-1333-865E-CBFE99952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78040" cy="4351338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Player data from 1980 to present:</a:t>
            </a:r>
          </a:p>
          <a:p>
            <a:pPr lvl="1"/>
            <a:r>
              <a:rPr lang="en-US" dirty="0"/>
              <a:t>Regular season only</a:t>
            </a:r>
          </a:p>
          <a:p>
            <a:pPr lvl="1"/>
            <a:r>
              <a:rPr lang="en-US" dirty="0"/>
              <a:t>Played specific position for at least 51% of games (positional players)</a:t>
            </a:r>
          </a:p>
          <a:p>
            <a:pPr lvl="1"/>
            <a:r>
              <a:rPr lang="en-US" dirty="0"/>
              <a:t>Plate appearances are greater than or equal to 500 (positional players)</a:t>
            </a:r>
          </a:p>
          <a:p>
            <a:pPr lvl="1"/>
            <a:r>
              <a:rPr lang="en-US" dirty="0"/>
              <a:t>Started 60% of games pitched in (starting pitchers)</a:t>
            </a:r>
          </a:p>
          <a:p>
            <a:pPr lvl="1"/>
            <a:r>
              <a:rPr lang="en-US" dirty="0"/>
              <a:t>Started at least 20 games (starting pitchers)</a:t>
            </a:r>
          </a:p>
          <a:p>
            <a:r>
              <a:rPr lang="en-US" dirty="0"/>
              <a:t>5627 seasons for positional players and 3800 seasons for starting pitchers</a:t>
            </a:r>
          </a:p>
          <a:p>
            <a:r>
              <a:rPr lang="en-US" dirty="0"/>
              <a:t>Season data for players who played 3 or more seasons at their positions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DB58596-4377-D1A7-95DB-D78672BC567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5234" y="2055813"/>
            <a:ext cx="3613504" cy="3635298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60539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B18705F-008C-55A0-B97C-9E2EB5EB86E0}"/>
              </a:ext>
            </a:extLst>
          </p:cNvPr>
          <p:cNvSpPr/>
          <p:nvPr/>
        </p:nvSpPr>
        <p:spPr>
          <a:xfrm>
            <a:off x="640080" y="1690687"/>
            <a:ext cx="11154129" cy="4353651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E1F14E-F2E3-3E2E-7F76-7F214C0DF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Estimated Peak Player Age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9D081FF-CED7-1F31-36DF-FFF236D5A9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0081869"/>
              </p:ext>
            </p:extLst>
          </p:nvPr>
        </p:nvGraphicFramePr>
        <p:xfrm>
          <a:off x="8001000" y="1832610"/>
          <a:ext cx="3550920" cy="3332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77720">
                  <a:extLst>
                    <a:ext uri="{9D8B030D-6E8A-4147-A177-3AD203B41FA5}">
                      <a16:colId xmlns:a16="http://schemas.microsoft.com/office/drawing/2014/main" val="1536414298"/>
                    </a:ext>
                  </a:extLst>
                </a:gridCol>
                <a:gridCol w="1473200">
                  <a:extLst>
                    <a:ext uri="{9D8B030D-6E8A-4147-A177-3AD203B41FA5}">
                      <a16:colId xmlns:a16="http://schemas.microsoft.com/office/drawing/2014/main" val="2973200427"/>
                    </a:ext>
                  </a:extLst>
                </a:gridCol>
              </a:tblGrid>
              <a:tr h="364490">
                <a:tc>
                  <a:txBody>
                    <a:bodyPr/>
                    <a:lstStyle/>
                    <a:p>
                      <a:r>
                        <a:rPr lang="en-US" dirty="0"/>
                        <a:t>Position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Player 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1882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Outfield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6501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First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3355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Second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2355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Shortstop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68249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Third 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226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0417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Designated Hitter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8148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Starting Pitcher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442155"/>
                  </a:ext>
                </a:extLst>
              </a:tr>
            </a:tbl>
          </a:graphicData>
        </a:graphic>
      </p:graphicFrame>
      <p:pic>
        <p:nvPicPr>
          <p:cNvPr id="2052" name="Picture 4">
            <a:extLst>
              <a:ext uri="{FF2B5EF4-FFF2-40B4-BE49-F238E27FC236}">
                <a16:creationId xmlns:a16="http://schemas.microsoft.com/office/drawing/2014/main" id="{D3BF9EAE-BCBF-C477-680D-9D23EF3EE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32610"/>
            <a:ext cx="6864884" cy="400165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749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21846F-263F-952B-6502-3F06A8001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Players Exceeding 2022 WAR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B5C878-1C87-C89E-C935-8A44E89FE8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Individual player seasons</a:t>
            </a:r>
          </a:p>
          <a:p>
            <a:pPr lvl="1"/>
            <a:r>
              <a:rPr lang="en-US" dirty="0"/>
              <a:t>Basic statistics: batting average, home runs, stolen bases, etc.</a:t>
            </a:r>
          </a:p>
          <a:p>
            <a:pPr lvl="1"/>
            <a:r>
              <a:rPr lang="en-US" dirty="0"/>
              <a:t>Advanced statistics: WAR, </a:t>
            </a:r>
            <a:r>
              <a:rPr lang="en-US" dirty="0" err="1"/>
              <a:t>wOBA</a:t>
            </a:r>
            <a:r>
              <a:rPr lang="en-US" dirty="0"/>
              <a:t>, </a:t>
            </a:r>
            <a:r>
              <a:rPr lang="en-US" dirty="0" err="1"/>
              <a:t>wRC</a:t>
            </a:r>
            <a:r>
              <a:rPr lang="en-US" dirty="0"/>
              <a:t>, etc.</a:t>
            </a:r>
          </a:p>
          <a:p>
            <a:pPr lvl="1"/>
            <a:r>
              <a:rPr lang="en-US" dirty="0"/>
              <a:t>Engineered features</a:t>
            </a:r>
          </a:p>
          <a:p>
            <a:pPr lvl="1"/>
            <a:r>
              <a:rPr lang="en-US" dirty="0"/>
              <a:t>Player peak age season</a:t>
            </a:r>
          </a:p>
          <a:p>
            <a:r>
              <a:rPr lang="en-US" dirty="0"/>
              <a:t>Batters: 12,224 training records, 120 features -&gt; 62</a:t>
            </a:r>
          </a:p>
          <a:p>
            <a:r>
              <a:rPr lang="en-US" dirty="0"/>
              <a:t>Pitchers: 4,678 training records, 148 features -&gt; 68</a:t>
            </a:r>
          </a:p>
          <a:p>
            <a:r>
              <a:rPr lang="en-US" dirty="0"/>
              <a:t>Random Forest algorithm for binary classification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495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BB2DD1-EC16-399A-2CD9-3E68DF601C34}"/>
              </a:ext>
            </a:extLst>
          </p:cNvPr>
          <p:cNvSpPr/>
          <p:nvPr/>
        </p:nvSpPr>
        <p:spPr>
          <a:xfrm>
            <a:off x="294467" y="1596325"/>
            <a:ext cx="11592733" cy="5145437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21846F-263F-952B-6502-3F06A8001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4129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Results: Players Exceeding 2022 WAR - Batters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A42E6283-02CE-EA3A-FC08-193BEA8955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51" y="2019337"/>
            <a:ext cx="4298684" cy="421382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112F9C29-C653-314B-96F1-57B5B74531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8621" y="1768178"/>
            <a:ext cx="6674151" cy="480218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778622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Custom 33">
      <a:dk1>
        <a:sysClr val="windowText" lastClr="000000"/>
      </a:dk1>
      <a:lt1>
        <a:sysClr val="window" lastClr="FFFFFF"/>
      </a:lt1>
      <a:dk2>
        <a:srgbClr val="201449"/>
      </a:dk2>
      <a:lt2>
        <a:srgbClr val="F3F0E9"/>
      </a:lt2>
      <a:accent1>
        <a:srgbClr val="E45221"/>
      </a:accent1>
      <a:accent2>
        <a:srgbClr val="4D4EE6"/>
      </a:accent2>
      <a:accent3>
        <a:srgbClr val="454B78"/>
      </a:accent3>
      <a:accent4>
        <a:srgbClr val="A3A3C1"/>
      </a:accent4>
      <a:accent5>
        <a:srgbClr val="7162FE"/>
      </a:accent5>
      <a:accent6>
        <a:srgbClr val="1EBE9B"/>
      </a:accent6>
      <a:hlink>
        <a:srgbClr val="F900A0"/>
      </a:hlink>
      <a:folHlink>
        <a:srgbClr val="954F72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18755</TotalTime>
  <Words>919</Words>
  <Application>Microsoft Macintosh PowerPoint</Application>
  <PresentationFormat>Widescreen</PresentationFormat>
  <Paragraphs>147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Avenir Next LT Pro</vt:lpstr>
      <vt:lpstr>AvenirNext LT Pro Medium</vt:lpstr>
      <vt:lpstr>Calibri</vt:lpstr>
      <vt:lpstr>Posterama</vt:lpstr>
      <vt:lpstr>ExploreVTI</vt:lpstr>
      <vt:lpstr>Predicting MLB Player Performance</vt:lpstr>
      <vt:lpstr>Project Motivation</vt:lpstr>
      <vt:lpstr>Research Areas</vt:lpstr>
      <vt:lpstr>Measuring Player Performance</vt:lpstr>
      <vt:lpstr>Data and Research Platform</vt:lpstr>
      <vt:lpstr>Estimated Peak Player Ages by Position</vt:lpstr>
      <vt:lpstr>Results: Estimated Peak Player Age</vt:lpstr>
      <vt:lpstr>Players Exceeding 2022 WAR</vt:lpstr>
      <vt:lpstr>Results: Players Exceeding 2022 WAR - Batters</vt:lpstr>
      <vt:lpstr>Results: Players Exceeding 2022 WAR - Pitchers</vt:lpstr>
      <vt:lpstr>Evaluating Regression Models to Predict 2023 WAR</vt:lpstr>
      <vt:lpstr>Results: Evaluating Regression Models to Predict 2023 WAR</vt:lpstr>
      <vt:lpstr>Summary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MLB Player Performance</dc:title>
  <dc:creator>Ogrysko, Michael</dc:creator>
  <cp:lastModifiedBy>Mike Ogrysko</cp:lastModifiedBy>
  <cp:revision>108</cp:revision>
  <cp:lastPrinted>2023-05-02T12:51:44Z</cp:lastPrinted>
  <dcterms:created xsi:type="dcterms:W3CDTF">2022-11-29T14:49:42Z</dcterms:created>
  <dcterms:modified xsi:type="dcterms:W3CDTF">2023-05-02T23:29:36Z</dcterms:modified>
</cp:coreProperties>
</file>

<file path=docProps/thumbnail.jpeg>
</file>